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9144000" cy="5143500"/>
  <p:notesSz cx="6858000" cy="9144000"/>
  <p:defaultTextStyle>
    <a:lvl1pPr>
      <a:defRPr sz="1400">
        <a:latin typeface="Arial"/>
        <a:ea typeface="Arial"/>
        <a:cs typeface="Arial"/>
        <a:sym typeface="Arial"/>
      </a:defRPr>
    </a:lvl1pPr>
    <a:lvl2pPr>
      <a:defRPr sz="1400">
        <a:latin typeface="Arial"/>
        <a:ea typeface="Arial"/>
        <a:cs typeface="Arial"/>
        <a:sym typeface="Arial"/>
      </a:defRPr>
    </a:lvl2pPr>
    <a:lvl3pPr>
      <a:defRPr sz="1400">
        <a:latin typeface="Arial"/>
        <a:ea typeface="Arial"/>
        <a:cs typeface="Arial"/>
        <a:sym typeface="Arial"/>
      </a:defRPr>
    </a:lvl3pPr>
    <a:lvl4pPr>
      <a:defRPr sz="1400">
        <a:latin typeface="Arial"/>
        <a:ea typeface="Arial"/>
        <a:cs typeface="Arial"/>
        <a:sym typeface="Arial"/>
      </a:defRPr>
    </a:lvl4pPr>
    <a:lvl5pPr>
      <a:defRPr sz="1400">
        <a:latin typeface="Arial"/>
        <a:ea typeface="Arial"/>
        <a:cs typeface="Arial"/>
        <a:sym typeface="Arial"/>
      </a:defRPr>
    </a:lvl5pPr>
    <a:lvl6pPr>
      <a:defRPr sz="1400">
        <a:latin typeface="Arial"/>
        <a:ea typeface="Arial"/>
        <a:cs typeface="Arial"/>
        <a:sym typeface="Arial"/>
      </a:defRPr>
    </a:lvl6pPr>
    <a:lvl7pPr>
      <a:defRPr sz="1400">
        <a:latin typeface="Arial"/>
        <a:ea typeface="Arial"/>
        <a:cs typeface="Arial"/>
        <a:sym typeface="Arial"/>
      </a:defRPr>
    </a:lvl7pPr>
    <a:lvl8pPr>
      <a:defRPr sz="1400">
        <a:latin typeface="Arial"/>
        <a:ea typeface="Arial"/>
        <a:cs typeface="Arial"/>
        <a:sym typeface="Arial"/>
      </a:defRPr>
    </a:lvl8pPr>
    <a:lvl9pPr>
      <a:defRPr sz="1400"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A81B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A81B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BAB4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BAB42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BAB42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63334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63334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63334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A81B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A81BA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title"/>
          </p:nvPr>
        </p:nvSpPr>
        <p:spPr>
          <a:xfrm>
            <a:off x="685800" y="297467"/>
            <a:ext cx="7772400" cy="2445732"/>
          </a:xfrm>
          <a:prstGeom prst="rect">
            <a:avLst/>
          </a:prstGeom>
        </p:spPr>
        <p:txBody>
          <a:bodyPr lIns="91424" tIns="91424" rIns="91424" bIns="91424" anchor="b"/>
          <a:lstStyle/>
          <a:p>
            <a:pPr lvl="0" algn="ctr">
              <a:defRPr b="0" sz="4800"/>
            </a:pP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685800" y="2840053"/>
            <a:ext cx="7772400" cy="2070612"/>
          </a:xfrm>
          <a:prstGeom prst="rect">
            <a:avLst/>
          </a:prstGeom>
        </p:spPr>
        <p:txBody>
          <a:bodyPr/>
          <a:lstStyle/>
          <a:p>
            <a:pPr lvl="0" algn="ctr">
              <a:defRPr sz="1400">
                <a:solidFill>
                  <a:srgbClr val="666666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91424" tIns="91424" rIns="91424" bIns="91424" anchor="b"/>
          <a:lstStyle/>
          <a:p>
            <a:pPr lvl="0"/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457200" y="1200150"/>
            <a:ext cx="3994526" cy="3943350"/>
          </a:xfrm>
          <a:prstGeom prst="rect">
            <a:avLst/>
          </a:prstGeom>
        </p:spPr>
        <p:txBody>
          <a:bodyPr/>
          <a:lstStyle/>
          <a:p>
            <a:pPr lvl="0" algn="l">
              <a:defRPr sz="1400"/>
            </a:pP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91424" tIns="91424" rIns="91424" bIns="91424" anchor="b"/>
          <a:lstStyle/>
          <a:p>
            <a:pPr lvl="0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body" idx="1"/>
          </p:nvPr>
        </p:nvSpPr>
        <p:spPr>
          <a:xfrm>
            <a:off x="457200" y="4406308"/>
            <a:ext cx="8229600" cy="737193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ts val="300"/>
              </a:spcBef>
            </a:pP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/>
          <a:lstStyle/>
          <a:p>
            <a:pPr lvl="0"/>
          </a:p>
        </p:txBody>
      </p:sp>
      <p:pic>
        <p:nvPicPr>
          <p:cNvPr id="4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150" y="4591453"/>
            <a:ext cx="1284675" cy="453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0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3199" y="4598525"/>
            <a:ext cx="1284676" cy="44685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transition spd="med" advClick="1"/>
  <p:txStyles>
    <p:titleStyle>
      <a:lvl1pPr>
        <a:defRPr b="1" sz="3600">
          <a:latin typeface="Arial"/>
          <a:ea typeface="Arial"/>
          <a:cs typeface="Arial"/>
          <a:sym typeface="Arial"/>
        </a:defRPr>
      </a:lvl1pPr>
      <a:lvl2pPr>
        <a:defRPr b="1" sz="3600">
          <a:latin typeface="Arial"/>
          <a:ea typeface="Arial"/>
          <a:cs typeface="Arial"/>
          <a:sym typeface="Arial"/>
        </a:defRPr>
      </a:lvl2pPr>
      <a:lvl3pPr>
        <a:defRPr b="1" sz="3600">
          <a:latin typeface="Arial"/>
          <a:ea typeface="Arial"/>
          <a:cs typeface="Arial"/>
          <a:sym typeface="Arial"/>
        </a:defRPr>
      </a:lvl3pPr>
      <a:lvl4pPr>
        <a:defRPr b="1" sz="3600">
          <a:latin typeface="Arial"/>
          <a:ea typeface="Arial"/>
          <a:cs typeface="Arial"/>
          <a:sym typeface="Arial"/>
        </a:defRPr>
      </a:lvl4pPr>
      <a:lvl5pPr>
        <a:defRPr b="1" sz="3600">
          <a:latin typeface="Arial"/>
          <a:ea typeface="Arial"/>
          <a:cs typeface="Arial"/>
          <a:sym typeface="Arial"/>
        </a:defRPr>
      </a:lvl5pPr>
      <a:lvl6pPr>
        <a:defRPr b="1" sz="3600">
          <a:latin typeface="Arial"/>
          <a:ea typeface="Arial"/>
          <a:cs typeface="Arial"/>
          <a:sym typeface="Arial"/>
        </a:defRPr>
      </a:lvl6pPr>
      <a:lvl7pPr>
        <a:defRPr b="1" sz="3600">
          <a:latin typeface="Arial"/>
          <a:ea typeface="Arial"/>
          <a:cs typeface="Arial"/>
          <a:sym typeface="Arial"/>
        </a:defRPr>
      </a:lvl7pPr>
      <a:lvl8pPr>
        <a:defRPr b="1" sz="3600">
          <a:latin typeface="Arial"/>
          <a:ea typeface="Arial"/>
          <a:cs typeface="Arial"/>
          <a:sym typeface="Arial"/>
        </a:defRPr>
      </a:lvl8pPr>
      <a:lvl9pPr>
        <a:defRPr b="1" sz="3600">
          <a:latin typeface="Arial"/>
          <a:ea typeface="Arial"/>
          <a:cs typeface="Arial"/>
          <a:sym typeface="Arial"/>
        </a:defRPr>
      </a:lvl9pPr>
    </p:titleStyle>
    <p:bodyStyle>
      <a:lvl1pPr algn="just">
        <a:defRPr>
          <a:latin typeface="Arial"/>
          <a:ea typeface="Arial"/>
          <a:cs typeface="Arial"/>
          <a:sym typeface="Arial"/>
        </a:defRPr>
      </a:lvl1pPr>
      <a:lvl2pPr algn="just">
        <a:defRPr>
          <a:latin typeface="Arial"/>
          <a:ea typeface="Arial"/>
          <a:cs typeface="Arial"/>
          <a:sym typeface="Arial"/>
        </a:defRPr>
      </a:lvl2pPr>
      <a:lvl3pPr algn="just">
        <a:defRPr>
          <a:latin typeface="Arial"/>
          <a:ea typeface="Arial"/>
          <a:cs typeface="Arial"/>
          <a:sym typeface="Arial"/>
        </a:defRPr>
      </a:lvl3pPr>
      <a:lvl4pPr algn="just">
        <a:defRPr>
          <a:latin typeface="Arial"/>
          <a:ea typeface="Arial"/>
          <a:cs typeface="Arial"/>
          <a:sym typeface="Arial"/>
        </a:defRPr>
      </a:lvl4pPr>
      <a:lvl5pPr algn="just">
        <a:defRPr>
          <a:latin typeface="Arial"/>
          <a:ea typeface="Arial"/>
          <a:cs typeface="Arial"/>
          <a:sym typeface="Arial"/>
        </a:defRPr>
      </a:lvl5pPr>
      <a:lvl6pPr algn="just">
        <a:defRPr>
          <a:latin typeface="Arial"/>
          <a:ea typeface="Arial"/>
          <a:cs typeface="Arial"/>
          <a:sym typeface="Arial"/>
        </a:defRPr>
      </a:lvl6pPr>
      <a:lvl7pPr algn="just">
        <a:defRPr>
          <a:latin typeface="Arial"/>
          <a:ea typeface="Arial"/>
          <a:cs typeface="Arial"/>
          <a:sym typeface="Arial"/>
        </a:defRPr>
      </a:lvl7pPr>
      <a:lvl8pPr algn="just">
        <a:defRPr>
          <a:latin typeface="Arial"/>
          <a:ea typeface="Arial"/>
          <a:cs typeface="Arial"/>
          <a:sym typeface="Arial"/>
        </a:defRPr>
      </a:lvl8pPr>
      <a:lvl9pPr algn="just">
        <a:defRPr>
          <a:latin typeface="Arial"/>
          <a:ea typeface="Arial"/>
          <a:cs typeface="Arial"/>
          <a:sym typeface="Arial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386" y="420999"/>
            <a:ext cx="6241226" cy="2190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4292" y="3090357"/>
            <a:ext cx="3970708" cy="1411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0016" y="2619989"/>
            <a:ext cx="3565332" cy="2352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couleur</a:t>
            </a:r>
          </a:p>
        </p:txBody>
      </p:sp>
      <p:pic>
        <p:nvPicPr>
          <p:cNvPr id="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4867" y="1113570"/>
            <a:ext cx="4054266" cy="361083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889712" y="2942085"/>
            <a:ext cx="113213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Carte bouton</a:t>
            </a:r>
          </a:p>
        </p:txBody>
      </p:sp>
      <p:sp>
        <p:nvSpPr>
          <p:cNvPr id="72" name="Shape 72"/>
          <p:cNvSpPr/>
          <p:nvPr/>
        </p:nvSpPr>
        <p:spPr>
          <a:xfrm flipV="1">
            <a:off x="2032937" y="2235585"/>
            <a:ext cx="519422" cy="850912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3" name="Shape 73"/>
          <p:cNvSpPr/>
          <p:nvPr/>
        </p:nvSpPr>
        <p:spPr>
          <a:xfrm>
            <a:off x="2549052" y="1604433"/>
            <a:ext cx="661800" cy="689280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1" cy="3611952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couleur</a:t>
            </a:r>
          </a:p>
        </p:txBody>
      </p:sp>
      <p:sp>
        <p:nvSpPr>
          <p:cNvPr id="77" name="Shape 77"/>
          <p:cNvSpPr/>
          <p:nvPr/>
        </p:nvSpPr>
        <p:spPr>
          <a:xfrm>
            <a:off x="168352" y="2575964"/>
            <a:ext cx="2189558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Choisi le bouton du milieu</a:t>
            </a:r>
            <a:endParaRPr sz="1400"/>
          </a:p>
          <a:p>
            <a:pPr lvl="0">
              <a:defRPr sz="1800"/>
            </a:pPr>
            <a:r>
              <a:rPr sz="1400"/>
              <a:t>en cliquant dessus</a:t>
            </a:r>
          </a:p>
        </p:txBody>
      </p:sp>
      <p:sp>
        <p:nvSpPr>
          <p:cNvPr id="78" name="Shape 78"/>
          <p:cNvSpPr/>
          <p:nvPr/>
        </p:nvSpPr>
        <p:spPr>
          <a:xfrm flipV="1">
            <a:off x="2271260" y="2786623"/>
            <a:ext cx="1414462" cy="46318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9" name="Shape 79"/>
          <p:cNvSpPr/>
          <p:nvPr/>
        </p:nvSpPr>
        <p:spPr>
          <a:xfrm>
            <a:off x="3707292" y="2447713"/>
            <a:ext cx="661800" cy="689280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1195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couleur</a:t>
            </a:r>
          </a:p>
        </p:txBody>
      </p:sp>
      <p:sp>
        <p:nvSpPr>
          <p:cNvPr id="83" name="Shape 83"/>
          <p:cNvSpPr/>
          <p:nvPr/>
        </p:nvSpPr>
        <p:spPr>
          <a:xfrm>
            <a:off x="7094556" y="2544602"/>
            <a:ext cx="117146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Carte couleur</a:t>
            </a:r>
          </a:p>
        </p:txBody>
      </p:sp>
      <p:sp>
        <p:nvSpPr>
          <p:cNvPr id="84" name="Shape 84"/>
          <p:cNvSpPr/>
          <p:nvPr/>
        </p:nvSpPr>
        <p:spPr>
          <a:xfrm flipH="1" flipV="1">
            <a:off x="6612122" y="2538946"/>
            <a:ext cx="434339" cy="75131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5" name="Shape 85"/>
          <p:cNvSpPr/>
          <p:nvPr/>
        </p:nvSpPr>
        <p:spPr>
          <a:xfrm>
            <a:off x="5891692" y="2081953"/>
            <a:ext cx="661800" cy="689280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9999" y="1117600"/>
            <a:ext cx="4051301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couleur</a:t>
            </a:r>
          </a:p>
        </p:txBody>
      </p:sp>
      <p:sp>
        <p:nvSpPr>
          <p:cNvPr id="89" name="Shape 89"/>
          <p:cNvSpPr/>
          <p:nvPr/>
        </p:nvSpPr>
        <p:spPr>
          <a:xfrm>
            <a:off x="7094257" y="2391493"/>
            <a:ext cx="2120626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Choisis ta couleur </a:t>
            </a:r>
            <a:endParaRPr sz="1400"/>
          </a:p>
          <a:p>
            <a:pPr lvl="0">
              <a:defRPr sz="1800"/>
            </a:pPr>
            <a:r>
              <a:rPr sz="1400"/>
              <a:t>en mélangeant le rouge, </a:t>
            </a:r>
            <a:endParaRPr sz="1400"/>
          </a:p>
          <a:p>
            <a:pPr lvl="0">
              <a:defRPr sz="1800"/>
            </a:pPr>
            <a:r>
              <a:rPr sz="1400"/>
              <a:t>le vert et le bleu</a:t>
            </a:r>
          </a:p>
        </p:txBody>
      </p:sp>
      <p:sp>
        <p:nvSpPr>
          <p:cNvPr id="90" name="Shape 90"/>
          <p:cNvSpPr/>
          <p:nvPr/>
        </p:nvSpPr>
        <p:spPr>
          <a:xfrm flipH="1" flipV="1">
            <a:off x="5261910" y="2726405"/>
            <a:ext cx="1785349" cy="1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1" name="Shape 91"/>
          <p:cNvSpPr/>
          <p:nvPr/>
        </p:nvSpPr>
        <p:spPr>
          <a:xfrm>
            <a:off x="4540412" y="2437553"/>
            <a:ext cx="661800" cy="689280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couleur</a:t>
            </a:r>
          </a:p>
        </p:txBody>
      </p:sp>
      <p:sp>
        <p:nvSpPr>
          <p:cNvPr id="95" name="Shape 95"/>
          <p:cNvSpPr/>
          <p:nvPr/>
        </p:nvSpPr>
        <p:spPr>
          <a:xfrm>
            <a:off x="4108651" y="1179221"/>
            <a:ext cx="440781" cy="428521"/>
          </a:xfrm>
          <a:prstGeom prst="roundRect">
            <a:avLst>
              <a:gd name="adj" fmla="val 4445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96" name="Shape 96"/>
          <p:cNvSpPr/>
          <p:nvPr/>
        </p:nvSpPr>
        <p:spPr>
          <a:xfrm>
            <a:off x="200167" y="2325738"/>
            <a:ext cx="1902629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charger le programme</a:t>
            </a:r>
            <a:endParaRPr sz="1400"/>
          </a:p>
          <a:p>
            <a:pPr lvl="0">
              <a:defRPr sz="1800"/>
            </a:pPr>
            <a:r>
              <a:rPr sz="1400"/>
              <a:t>dans le robot et teste !</a:t>
            </a:r>
          </a:p>
        </p:txBody>
      </p:sp>
      <p:sp>
        <p:nvSpPr>
          <p:cNvPr id="97" name="Shape 97"/>
          <p:cNvSpPr/>
          <p:nvPr/>
        </p:nvSpPr>
        <p:spPr>
          <a:xfrm flipV="1">
            <a:off x="2071887" y="1617888"/>
            <a:ext cx="2083113" cy="837592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411956" y="1881310"/>
            <a:ext cx="8320088" cy="13808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 algn="ctr">
              <a:defRPr b="0" sz="1800"/>
            </a:pPr>
            <a:r>
              <a:rPr b="1" sz="3600"/>
              <a:t>Sauras tu mettre une couleur 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différente par touche du robot ?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9999" y="1117600"/>
            <a:ext cx="4051301" cy="3610573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couleur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6806" y="1327597"/>
            <a:ext cx="3970708" cy="1411905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xfrm>
            <a:off x="467360" y="2939018"/>
            <a:ext cx="8229601" cy="85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ctr"/>
          </a:lstStyle>
          <a:p>
            <a:pPr lvl="0">
              <a:defRPr b="0" sz="1800"/>
            </a:pPr>
            <a:r>
              <a:rPr b="1" sz="3600"/>
              <a:t>En mouvement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3503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mouvement</a:t>
            </a:r>
          </a:p>
        </p:txBody>
      </p:sp>
      <p:sp>
        <p:nvSpPr>
          <p:cNvPr id="109" name="Shape 109"/>
          <p:cNvSpPr/>
          <p:nvPr/>
        </p:nvSpPr>
        <p:spPr>
          <a:xfrm>
            <a:off x="168352" y="2575964"/>
            <a:ext cx="2071227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Choisi le bouton du haut</a:t>
            </a:r>
            <a:endParaRPr sz="1400"/>
          </a:p>
          <a:p>
            <a:pPr lvl="0">
              <a:defRPr sz="1800"/>
            </a:pPr>
            <a:r>
              <a:rPr sz="1400"/>
              <a:t>en cliquant dessus</a:t>
            </a:r>
          </a:p>
        </p:txBody>
      </p:sp>
      <p:sp>
        <p:nvSpPr>
          <p:cNvPr id="110" name="Shape 110"/>
          <p:cNvSpPr/>
          <p:nvPr/>
        </p:nvSpPr>
        <p:spPr>
          <a:xfrm flipV="1">
            <a:off x="2271260" y="2786623"/>
            <a:ext cx="1414462" cy="46318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" name="Shape 111"/>
          <p:cNvSpPr/>
          <p:nvPr/>
        </p:nvSpPr>
        <p:spPr>
          <a:xfrm>
            <a:off x="3707292" y="2447713"/>
            <a:ext cx="661800" cy="689280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350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mouvement</a:t>
            </a:r>
          </a:p>
        </p:txBody>
      </p:sp>
      <p:sp>
        <p:nvSpPr>
          <p:cNvPr id="115" name="Shape 115"/>
          <p:cNvSpPr/>
          <p:nvPr/>
        </p:nvSpPr>
        <p:spPr>
          <a:xfrm>
            <a:off x="7094556" y="2544602"/>
            <a:ext cx="114168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Carte moteur</a:t>
            </a:r>
          </a:p>
        </p:txBody>
      </p:sp>
      <p:sp>
        <p:nvSpPr>
          <p:cNvPr id="116" name="Shape 116"/>
          <p:cNvSpPr/>
          <p:nvPr/>
        </p:nvSpPr>
        <p:spPr>
          <a:xfrm flipH="1" flipV="1">
            <a:off x="6601520" y="2169137"/>
            <a:ext cx="444941" cy="444940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5891692" y="1612053"/>
            <a:ext cx="661800" cy="689280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Thymio, c’est quoi ?</a:t>
            </a:r>
          </a:p>
        </p:txBody>
      </p:sp>
      <p:pic>
        <p:nvPicPr>
          <p:cNvPr id="2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0659" y="770503"/>
            <a:ext cx="6422682" cy="3805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1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mouvement</a:t>
            </a:r>
          </a:p>
        </p:txBody>
      </p:sp>
      <p:sp>
        <p:nvSpPr>
          <p:cNvPr id="121" name="Shape 121"/>
          <p:cNvSpPr/>
          <p:nvPr/>
        </p:nvSpPr>
        <p:spPr>
          <a:xfrm>
            <a:off x="7094556" y="2533641"/>
            <a:ext cx="1724743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Règles les moteurs </a:t>
            </a:r>
            <a:endParaRPr sz="1400"/>
          </a:p>
          <a:p>
            <a:pPr lvl="0">
              <a:defRPr sz="1800"/>
            </a:pPr>
            <a:r>
              <a:rPr sz="1400"/>
              <a:t>en avant</a:t>
            </a:r>
          </a:p>
        </p:txBody>
      </p:sp>
      <p:sp>
        <p:nvSpPr>
          <p:cNvPr id="122" name="Shape 122"/>
          <p:cNvSpPr/>
          <p:nvPr/>
        </p:nvSpPr>
        <p:spPr>
          <a:xfrm flipH="1" flipV="1">
            <a:off x="5262023" y="2727076"/>
            <a:ext cx="1785422" cy="1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3" name="Shape 123"/>
          <p:cNvSpPr/>
          <p:nvPr/>
        </p:nvSpPr>
        <p:spPr>
          <a:xfrm>
            <a:off x="4540412" y="2435013"/>
            <a:ext cx="661800" cy="689280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mouvement</a:t>
            </a:r>
          </a:p>
        </p:txBody>
      </p:sp>
      <p:sp>
        <p:nvSpPr>
          <p:cNvPr id="127" name="Shape 127"/>
          <p:cNvSpPr/>
          <p:nvPr/>
        </p:nvSpPr>
        <p:spPr>
          <a:xfrm>
            <a:off x="4108651" y="1179221"/>
            <a:ext cx="440781" cy="428521"/>
          </a:xfrm>
          <a:prstGeom prst="roundRect">
            <a:avLst>
              <a:gd name="adj" fmla="val 4445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8" name="Shape 128"/>
          <p:cNvSpPr/>
          <p:nvPr/>
        </p:nvSpPr>
        <p:spPr>
          <a:xfrm>
            <a:off x="200167" y="2325738"/>
            <a:ext cx="186347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charge le programme</a:t>
            </a:r>
            <a:endParaRPr sz="1400"/>
          </a:p>
          <a:p>
            <a:pPr lvl="0">
              <a:defRPr sz="1800"/>
            </a:pPr>
            <a:r>
              <a:rPr sz="1400"/>
              <a:t>dans le robot et teste !</a:t>
            </a:r>
          </a:p>
        </p:txBody>
      </p:sp>
      <p:sp>
        <p:nvSpPr>
          <p:cNvPr id="129" name="Shape 129"/>
          <p:cNvSpPr/>
          <p:nvPr/>
        </p:nvSpPr>
        <p:spPr>
          <a:xfrm flipV="1">
            <a:off x="2071887" y="1617888"/>
            <a:ext cx="2083113" cy="837592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mouvement</a:t>
            </a:r>
          </a:p>
        </p:txBody>
      </p:sp>
      <p:sp>
        <p:nvSpPr>
          <p:cNvPr id="133" name="Shape 133"/>
          <p:cNvSpPr/>
          <p:nvPr/>
        </p:nvSpPr>
        <p:spPr>
          <a:xfrm>
            <a:off x="4476951" y="1179221"/>
            <a:ext cx="440781" cy="428521"/>
          </a:xfrm>
          <a:prstGeom prst="roundRect">
            <a:avLst>
              <a:gd name="adj" fmla="val 4445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34" name="Shape 134"/>
          <p:cNvSpPr/>
          <p:nvPr/>
        </p:nvSpPr>
        <p:spPr>
          <a:xfrm>
            <a:off x="263667" y="2325738"/>
            <a:ext cx="1813903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Arrête le robot avant </a:t>
            </a:r>
            <a:endParaRPr sz="1400"/>
          </a:p>
          <a:p>
            <a:pPr lvl="0">
              <a:defRPr sz="1800"/>
            </a:pPr>
            <a:r>
              <a:rPr sz="1400"/>
              <a:t>qu’il tombe !!!</a:t>
            </a:r>
          </a:p>
        </p:txBody>
      </p:sp>
      <p:sp>
        <p:nvSpPr>
          <p:cNvPr id="135" name="Shape 135"/>
          <p:cNvSpPr/>
          <p:nvPr/>
        </p:nvSpPr>
        <p:spPr>
          <a:xfrm flipV="1">
            <a:off x="2071887" y="1521407"/>
            <a:ext cx="2447087" cy="934073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1" cy="362283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mouvement</a:t>
            </a:r>
          </a:p>
        </p:txBody>
      </p:sp>
      <p:sp>
        <p:nvSpPr>
          <p:cNvPr id="139" name="Shape 139"/>
          <p:cNvSpPr/>
          <p:nvPr/>
        </p:nvSpPr>
        <p:spPr>
          <a:xfrm>
            <a:off x="3630746" y="2813473"/>
            <a:ext cx="1780908" cy="690987"/>
          </a:xfrm>
          <a:prstGeom prst="roundRect">
            <a:avLst>
              <a:gd name="adj" fmla="val 27569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40" name="Shape 140"/>
          <p:cNvSpPr/>
          <p:nvPr/>
        </p:nvSpPr>
        <p:spPr>
          <a:xfrm>
            <a:off x="230647" y="2427338"/>
            <a:ext cx="2268561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Ajoute la paire pour arrêter</a:t>
            </a:r>
            <a:endParaRPr sz="1400"/>
          </a:p>
          <a:p>
            <a:pPr lvl="0">
              <a:defRPr sz="1800"/>
            </a:pPr>
            <a:r>
              <a:rPr sz="1400"/>
              <a:t>les moteurs en appuyant</a:t>
            </a:r>
            <a:endParaRPr sz="1400"/>
          </a:p>
          <a:p>
            <a:pPr lvl="0">
              <a:defRPr sz="1800"/>
            </a:pPr>
            <a:r>
              <a:rPr sz="1400"/>
              <a:t>sur le bouton du milieu</a:t>
            </a:r>
          </a:p>
        </p:txBody>
      </p:sp>
      <p:sp>
        <p:nvSpPr>
          <p:cNvPr id="141" name="Shape 141"/>
          <p:cNvSpPr/>
          <p:nvPr/>
        </p:nvSpPr>
        <p:spPr>
          <a:xfrm>
            <a:off x="2348277" y="2835103"/>
            <a:ext cx="1283046" cy="155606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2283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mouvement</a:t>
            </a:r>
          </a:p>
        </p:txBody>
      </p:sp>
      <p:sp>
        <p:nvSpPr>
          <p:cNvPr id="145" name="Shape 145"/>
          <p:cNvSpPr/>
          <p:nvPr/>
        </p:nvSpPr>
        <p:spPr>
          <a:xfrm>
            <a:off x="4108651" y="1179221"/>
            <a:ext cx="440781" cy="428521"/>
          </a:xfrm>
          <a:prstGeom prst="roundRect">
            <a:avLst>
              <a:gd name="adj" fmla="val 4445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46" name="Shape 146"/>
          <p:cNvSpPr/>
          <p:nvPr/>
        </p:nvSpPr>
        <p:spPr>
          <a:xfrm>
            <a:off x="200167" y="2325738"/>
            <a:ext cx="186347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charge le programme</a:t>
            </a:r>
            <a:endParaRPr sz="1400"/>
          </a:p>
          <a:p>
            <a:pPr lvl="0">
              <a:defRPr sz="1800"/>
            </a:pPr>
            <a:r>
              <a:rPr sz="1400"/>
              <a:t>dans le robot et teste !</a:t>
            </a:r>
          </a:p>
        </p:txBody>
      </p:sp>
      <p:sp>
        <p:nvSpPr>
          <p:cNvPr id="147" name="Shape 147"/>
          <p:cNvSpPr/>
          <p:nvPr/>
        </p:nvSpPr>
        <p:spPr>
          <a:xfrm flipV="1">
            <a:off x="2071887" y="1617888"/>
            <a:ext cx="2083113" cy="837592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xfrm>
            <a:off x="411956" y="1881310"/>
            <a:ext cx="8320088" cy="13808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 algn="ctr">
              <a:defRPr b="0" sz="1800"/>
            </a:pPr>
            <a:r>
              <a:rPr b="1" sz="3600"/>
              <a:t>Sauras tu programmer Thymio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pour le faire reculer et tourner ?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en mouvement</a:t>
            </a:r>
          </a:p>
        </p:txBody>
      </p:sp>
      <p:pic>
        <p:nvPicPr>
          <p:cNvPr id="15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583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6806" y="1327597"/>
            <a:ext cx="3970708" cy="141190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>
            <p:ph type="title"/>
          </p:nvPr>
        </p:nvSpPr>
        <p:spPr>
          <a:xfrm>
            <a:off x="457200" y="2939018"/>
            <a:ext cx="8229601" cy="85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ctr"/>
          </a:lstStyle>
          <a:p>
            <a:pPr lvl="0">
              <a:defRPr b="0" sz="1800"/>
            </a:pPr>
            <a:r>
              <a:rPr b="1" sz="3600"/>
              <a:t>Robot de compagnie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Thymio, r</a:t>
            </a:r>
            <a:r>
              <a:rPr b="1" sz="3600"/>
              <a:t>obot de compagnie</a:t>
            </a:r>
          </a:p>
        </p:txBody>
      </p:sp>
      <p:pic>
        <p:nvPicPr>
          <p:cNvPr id="15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4867" y="1113570"/>
            <a:ext cx="4054266" cy="361083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791813" y="2764413"/>
            <a:ext cx="1230757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Carte capteur</a:t>
            </a:r>
            <a:endParaRPr sz="1400"/>
          </a:p>
          <a:p>
            <a:pPr lvl="0">
              <a:defRPr sz="1800"/>
            </a:pPr>
            <a:r>
              <a:rPr sz="1400"/>
              <a:t>de distance</a:t>
            </a:r>
          </a:p>
        </p:txBody>
      </p:sp>
      <p:sp>
        <p:nvSpPr>
          <p:cNvPr id="160" name="Shape 160"/>
          <p:cNvSpPr/>
          <p:nvPr/>
        </p:nvSpPr>
        <p:spPr>
          <a:xfrm flipV="1">
            <a:off x="2095219" y="2641557"/>
            <a:ext cx="382659" cy="204791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61" name="Shape 161"/>
          <p:cNvSpPr/>
          <p:nvPr/>
        </p:nvSpPr>
        <p:spPr>
          <a:xfrm>
            <a:off x="2549052" y="2074333"/>
            <a:ext cx="661800" cy="689280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540000" y="1117600"/>
            <a:ext cx="4051300" cy="361814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Thymio, r</a:t>
            </a:r>
            <a:r>
              <a:rPr b="1" sz="3600"/>
              <a:t>obot de compagnie</a:t>
            </a:r>
          </a:p>
        </p:txBody>
      </p:sp>
      <p:sp>
        <p:nvSpPr>
          <p:cNvPr id="165" name="Shape 165"/>
          <p:cNvSpPr/>
          <p:nvPr/>
        </p:nvSpPr>
        <p:spPr>
          <a:xfrm>
            <a:off x="60293" y="2680659"/>
            <a:ext cx="228835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On met le capteur en blanc</a:t>
            </a:r>
            <a:endParaRPr sz="1400"/>
          </a:p>
          <a:p>
            <a:pPr lvl="0">
              <a:defRPr sz="1800"/>
            </a:pPr>
            <a:r>
              <a:rPr sz="1400"/>
              <a:t>(je ne vois rien devant moi)</a:t>
            </a:r>
          </a:p>
        </p:txBody>
      </p:sp>
      <p:sp>
        <p:nvSpPr>
          <p:cNvPr id="166" name="Shape 166"/>
          <p:cNvSpPr/>
          <p:nvPr/>
        </p:nvSpPr>
        <p:spPr>
          <a:xfrm flipV="1">
            <a:off x="2266942" y="2790304"/>
            <a:ext cx="1446551" cy="45815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3725072" y="2451966"/>
            <a:ext cx="661800" cy="689281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Comment le programmer ?</a:t>
            </a:r>
          </a:p>
        </p:txBody>
      </p:sp>
      <p:pic>
        <p:nvPicPr>
          <p:cNvPr id="3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4867" y="1113570"/>
            <a:ext cx="4054266" cy="3610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540000" y="1117600"/>
            <a:ext cx="4051300" cy="361814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Thymio, r</a:t>
            </a:r>
            <a:r>
              <a:rPr b="1" sz="3600"/>
              <a:t>obot de compagnie</a:t>
            </a:r>
          </a:p>
        </p:txBody>
      </p:sp>
      <p:sp>
        <p:nvSpPr>
          <p:cNvPr id="171" name="Shape 171"/>
          <p:cNvSpPr/>
          <p:nvPr/>
        </p:nvSpPr>
        <p:spPr>
          <a:xfrm>
            <a:off x="7111333" y="2680743"/>
            <a:ext cx="1556840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donc les moteurs </a:t>
            </a:r>
            <a:endParaRPr sz="1400"/>
          </a:p>
          <a:p>
            <a:pPr lvl="0">
              <a:defRPr sz="1800"/>
            </a:pPr>
            <a:r>
              <a:rPr sz="1400"/>
              <a:t>ne bougent pas</a:t>
            </a:r>
          </a:p>
        </p:txBody>
      </p:sp>
      <p:sp>
        <p:nvSpPr>
          <p:cNvPr id="172" name="Shape 172"/>
          <p:cNvSpPr/>
          <p:nvPr/>
        </p:nvSpPr>
        <p:spPr>
          <a:xfrm flipH="1" flipV="1">
            <a:off x="5224673" y="2787990"/>
            <a:ext cx="1860541" cy="54578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4525172" y="2451966"/>
            <a:ext cx="661800" cy="689281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1" cy="3607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Thymio, r</a:t>
            </a:r>
            <a:r>
              <a:rPr b="1" sz="3600"/>
              <a:t>obot de compagnie</a:t>
            </a:r>
          </a:p>
        </p:txBody>
      </p:sp>
      <p:sp>
        <p:nvSpPr>
          <p:cNvPr id="177" name="Shape 177"/>
          <p:cNvSpPr/>
          <p:nvPr/>
        </p:nvSpPr>
        <p:spPr>
          <a:xfrm>
            <a:off x="-3207" y="2680659"/>
            <a:ext cx="2426480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On met le capteur en rouge</a:t>
            </a:r>
            <a:endParaRPr sz="1400"/>
          </a:p>
          <a:p>
            <a:pPr lvl="0">
              <a:defRPr sz="1800"/>
            </a:pPr>
            <a:r>
              <a:rPr sz="1400"/>
              <a:t>(je vois une main devant moi)</a:t>
            </a:r>
          </a:p>
        </p:txBody>
      </p:sp>
      <p:sp>
        <p:nvSpPr>
          <p:cNvPr id="178" name="Shape 178"/>
          <p:cNvSpPr/>
          <p:nvPr/>
        </p:nvSpPr>
        <p:spPr>
          <a:xfrm>
            <a:off x="2266941" y="2836118"/>
            <a:ext cx="1435836" cy="314364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3725072" y="2794866"/>
            <a:ext cx="661800" cy="689281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726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Thymio, r</a:t>
            </a:r>
            <a:r>
              <a:rPr b="1" sz="3600"/>
              <a:t>obot de compagnie</a:t>
            </a:r>
          </a:p>
        </p:txBody>
      </p:sp>
      <p:sp>
        <p:nvSpPr>
          <p:cNvPr id="183" name="Shape 183"/>
          <p:cNvSpPr/>
          <p:nvPr/>
        </p:nvSpPr>
        <p:spPr>
          <a:xfrm>
            <a:off x="7111333" y="2680742"/>
            <a:ext cx="200212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donc on avance à fond !</a:t>
            </a:r>
          </a:p>
        </p:txBody>
      </p:sp>
      <p:sp>
        <p:nvSpPr>
          <p:cNvPr id="184" name="Shape 184"/>
          <p:cNvSpPr/>
          <p:nvPr/>
        </p:nvSpPr>
        <p:spPr>
          <a:xfrm flipH="1">
            <a:off x="5223801" y="2842567"/>
            <a:ext cx="1861413" cy="296778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4525172" y="2782166"/>
            <a:ext cx="661800" cy="689281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726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Thymio, r</a:t>
            </a:r>
            <a:r>
              <a:rPr b="1" sz="3600"/>
              <a:t>obot de compagnie</a:t>
            </a:r>
          </a:p>
        </p:txBody>
      </p:sp>
      <p:sp>
        <p:nvSpPr>
          <p:cNvPr id="189" name="Shape 189"/>
          <p:cNvSpPr/>
          <p:nvPr/>
        </p:nvSpPr>
        <p:spPr>
          <a:xfrm>
            <a:off x="4108651" y="1179221"/>
            <a:ext cx="440781" cy="428521"/>
          </a:xfrm>
          <a:prstGeom prst="roundRect">
            <a:avLst>
              <a:gd name="adj" fmla="val 4445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90" name="Shape 190"/>
          <p:cNvSpPr/>
          <p:nvPr/>
        </p:nvSpPr>
        <p:spPr>
          <a:xfrm>
            <a:off x="200167" y="2325738"/>
            <a:ext cx="186347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charge le programme</a:t>
            </a:r>
            <a:endParaRPr sz="1400"/>
          </a:p>
          <a:p>
            <a:pPr lvl="0">
              <a:defRPr sz="1800"/>
            </a:pPr>
            <a:r>
              <a:rPr sz="1400"/>
              <a:t>dans le robot et teste !</a:t>
            </a:r>
          </a:p>
        </p:txBody>
      </p:sp>
      <p:sp>
        <p:nvSpPr>
          <p:cNvPr id="191" name="Shape 191"/>
          <p:cNvSpPr/>
          <p:nvPr/>
        </p:nvSpPr>
        <p:spPr>
          <a:xfrm flipV="1">
            <a:off x="2071887" y="1617888"/>
            <a:ext cx="2083113" cy="837592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411956" y="1567085"/>
            <a:ext cx="8320088" cy="20093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 algn="ctr">
              <a:defRPr b="0" sz="1800"/>
            </a:pPr>
            <a:r>
              <a:rPr b="1" sz="3600"/>
              <a:t>Sauras tu programmer Thymio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pour qu’il tourne quand il voit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ta main sur les côtés ?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Thymio, r</a:t>
            </a:r>
            <a:r>
              <a:rPr b="1" sz="3600"/>
              <a:t>obot de compagnie</a:t>
            </a:r>
          </a:p>
        </p:txBody>
      </p:sp>
      <p:pic>
        <p:nvPicPr>
          <p:cNvPr id="19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3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6806" y="1327597"/>
            <a:ext cx="3970708" cy="1411905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>
            <p:ph type="title"/>
          </p:nvPr>
        </p:nvSpPr>
        <p:spPr>
          <a:xfrm>
            <a:off x="457200" y="2939018"/>
            <a:ext cx="8229601" cy="85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ctr"/>
          </a:lstStyle>
          <a:p>
            <a:pPr lvl="0">
              <a:defRPr b="0" sz="1800"/>
            </a:pPr>
            <a:r>
              <a:rPr b="1" sz="3600"/>
              <a:t>ne t’aime plus :-(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411956" y="1219184"/>
            <a:ext cx="8320088" cy="27051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 algn="ctr">
              <a:defRPr b="0" sz="1800"/>
            </a:pPr>
            <a:r>
              <a:rPr b="1" sz="3600"/>
              <a:t>Sauras tu programmer Thymio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pour qu’il ne t’aime plus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en changeant le programme 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robot de compagnie ?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ne t’aime plus :-(</a:t>
            </a:r>
          </a:p>
        </p:txBody>
      </p:sp>
      <p:pic>
        <p:nvPicPr>
          <p:cNvPr id="20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1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7111333" y="2596555"/>
            <a:ext cx="149780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au lieu d’avancer</a:t>
            </a:r>
            <a:endParaRPr sz="1400"/>
          </a:p>
          <a:p>
            <a:pPr lvl="0">
              <a:defRPr sz="1800"/>
            </a:pPr>
            <a:r>
              <a:rPr sz="1400"/>
              <a:t>on recule</a:t>
            </a:r>
          </a:p>
        </p:txBody>
      </p:sp>
      <p:sp>
        <p:nvSpPr>
          <p:cNvPr id="206" name="Shape 206"/>
          <p:cNvSpPr/>
          <p:nvPr/>
        </p:nvSpPr>
        <p:spPr>
          <a:xfrm flipH="1">
            <a:off x="5213091" y="2842567"/>
            <a:ext cx="1872123" cy="1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4512472" y="2540866"/>
            <a:ext cx="661800" cy="689281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ne t’aime plus :-(</a:t>
            </a:r>
          </a:p>
        </p:txBody>
      </p:sp>
      <p:pic>
        <p:nvPicPr>
          <p:cNvPr id="21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7111333" y="2596555"/>
            <a:ext cx="178455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on tourne en reculant</a:t>
            </a:r>
          </a:p>
        </p:txBody>
      </p:sp>
      <p:sp>
        <p:nvSpPr>
          <p:cNvPr id="212" name="Shape 212"/>
          <p:cNvSpPr/>
          <p:nvPr/>
        </p:nvSpPr>
        <p:spPr>
          <a:xfrm flipH="1">
            <a:off x="5213091" y="2842567"/>
            <a:ext cx="1872123" cy="690248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4512472" y="3264766"/>
            <a:ext cx="661800" cy="689281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Comment le programmer ?</a:t>
            </a:r>
          </a:p>
        </p:txBody>
      </p:sp>
      <p:pic>
        <p:nvPicPr>
          <p:cNvPr id="3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4867" y="1113570"/>
            <a:ext cx="4054266" cy="361083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429253" y="2942085"/>
            <a:ext cx="16458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Cartes évènements</a:t>
            </a:r>
          </a:p>
        </p:txBody>
      </p:sp>
      <p:sp>
        <p:nvSpPr>
          <p:cNvPr id="36" name="Shape 36"/>
          <p:cNvSpPr/>
          <p:nvPr/>
        </p:nvSpPr>
        <p:spPr>
          <a:xfrm>
            <a:off x="2072125" y="3086496"/>
            <a:ext cx="498546" cy="1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2549052" y="1604433"/>
            <a:ext cx="661800" cy="2964128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ne t’aime plus :-(</a:t>
            </a:r>
          </a:p>
        </p:txBody>
      </p:sp>
      <p:pic>
        <p:nvPicPr>
          <p:cNvPr id="21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7111333" y="2596555"/>
            <a:ext cx="191278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dans l’autre sens aussi</a:t>
            </a:r>
          </a:p>
        </p:txBody>
      </p:sp>
      <p:sp>
        <p:nvSpPr>
          <p:cNvPr id="218" name="Shape 218"/>
          <p:cNvSpPr/>
          <p:nvPr/>
        </p:nvSpPr>
        <p:spPr>
          <a:xfrm flipH="1">
            <a:off x="5191660" y="2842567"/>
            <a:ext cx="1893554" cy="1477052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4512472" y="4014066"/>
            <a:ext cx="661800" cy="689280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ne t’aime plus :-(</a:t>
            </a:r>
          </a:p>
        </p:txBody>
      </p:sp>
      <p:pic>
        <p:nvPicPr>
          <p:cNvPr id="22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4108651" y="1179221"/>
            <a:ext cx="440781" cy="428521"/>
          </a:xfrm>
          <a:prstGeom prst="roundRect">
            <a:avLst>
              <a:gd name="adj" fmla="val 4445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224" name="Shape 224"/>
          <p:cNvSpPr/>
          <p:nvPr/>
        </p:nvSpPr>
        <p:spPr>
          <a:xfrm>
            <a:off x="200167" y="2325738"/>
            <a:ext cx="186347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charge le programme</a:t>
            </a:r>
            <a:endParaRPr sz="1400"/>
          </a:p>
          <a:p>
            <a:pPr lvl="0">
              <a:defRPr sz="1800"/>
            </a:pPr>
            <a:r>
              <a:rPr sz="1400"/>
              <a:t>dans le robot et teste !</a:t>
            </a:r>
          </a:p>
        </p:txBody>
      </p:sp>
      <p:sp>
        <p:nvSpPr>
          <p:cNvPr id="225" name="Shape 225"/>
          <p:cNvSpPr/>
          <p:nvPr/>
        </p:nvSpPr>
        <p:spPr>
          <a:xfrm flipV="1">
            <a:off x="2071887" y="1617888"/>
            <a:ext cx="2083113" cy="837592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6806" y="1327597"/>
            <a:ext cx="3970708" cy="1411905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>
            <p:ph type="title"/>
          </p:nvPr>
        </p:nvSpPr>
        <p:spPr>
          <a:xfrm>
            <a:off x="457200" y="2939018"/>
            <a:ext cx="8229601" cy="85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ctr"/>
          </a:lstStyle>
          <a:p>
            <a:pPr lvl="0">
              <a:defRPr b="0" sz="1800"/>
            </a:pPr>
            <a:r>
              <a:rPr b="1" sz="3600"/>
              <a:t>explorateur !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411956" y="1219184"/>
            <a:ext cx="8320088" cy="270513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 algn="ctr">
              <a:defRPr b="0" sz="1800"/>
            </a:pPr>
            <a:r>
              <a:rPr b="1" sz="3600"/>
              <a:t>Sauras tu programmer Thymio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pour qu’il explore le monde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en changeant le programme </a:t>
            </a:r>
            <a:endParaRPr b="1" sz="3600"/>
          </a:p>
          <a:p>
            <a:pPr lvl="0" algn="ctr">
              <a:defRPr b="0" sz="1800"/>
            </a:pPr>
            <a:r>
              <a:rPr b="1" sz="3600"/>
              <a:t>thymio ne t’aime plus ?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1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</a:t>
            </a:r>
            <a:r>
              <a:rPr b="1" sz="3600"/>
              <a:t>xplorateur</a:t>
            </a:r>
          </a:p>
        </p:txBody>
      </p:sp>
      <p:sp>
        <p:nvSpPr>
          <p:cNvPr id="234" name="Shape 234"/>
          <p:cNvSpPr/>
          <p:nvPr/>
        </p:nvSpPr>
        <p:spPr>
          <a:xfrm>
            <a:off x="7111333" y="2579738"/>
            <a:ext cx="1873459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quand il n’y a pas </a:t>
            </a:r>
            <a:endParaRPr sz="1400"/>
          </a:p>
          <a:p>
            <a:pPr lvl="0">
              <a:defRPr sz="1800"/>
            </a:pPr>
            <a:r>
              <a:rPr sz="1400"/>
              <a:t>d’obstacle, au lieu de </a:t>
            </a:r>
            <a:endParaRPr sz="1400"/>
          </a:p>
          <a:p>
            <a:pPr lvl="0">
              <a:defRPr sz="1800"/>
            </a:pPr>
            <a:r>
              <a:rPr sz="1400"/>
              <a:t>s’arrêter, on avance</a:t>
            </a:r>
          </a:p>
        </p:txBody>
      </p:sp>
      <p:sp>
        <p:nvSpPr>
          <p:cNvPr id="235" name="Shape 235"/>
          <p:cNvSpPr/>
          <p:nvPr/>
        </p:nvSpPr>
        <p:spPr>
          <a:xfrm flipH="1" flipV="1">
            <a:off x="5173800" y="2313195"/>
            <a:ext cx="1911414" cy="529373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4499772" y="1804266"/>
            <a:ext cx="661800" cy="689281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1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</a:t>
            </a:r>
            <a:r>
              <a:rPr b="1" sz="3600"/>
              <a:t>xplorateur</a:t>
            </a:r>
          </a:p>
        </p:txBody>
      </p:sp>
      <p:sp>
        <p:nvSpPr>
          <p:cNvPr id="240" name="Shape 240"/>
          <p:cNvSpPr/>
          <p:nvPr/>
        </p:nvSpPr>
        <p:spPr>
          <a:xfrm>
            <a:off x="7070693" y="2478138"/>
            <a:ext cx="2150143" cy="89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quand il y a un obstacle</a:t>
            </a:r>
            <a:endParaRPr sz="1400"/>
          </a:p>
          <a:p>
            <a:pPr lvl="0">
              <a:defRPr sz="1800"/>
            </a:pPr>
            <a:r>
              <a:rPr sz="1400"/>
              <a:t>pile devant, recule en </a:t>
            </a:r>
            <a:endParaRPr sz="1400"/>
          </a:p>
          <a:p>
            <a:pPr lvl="0">
              <a:defRPr sz="1800"/>
            </a:pPr>
            <a:r>
              <a:rPr sz="1400"/>
              <a:t>tournant légèrement pour</a:t>
            </a:r>
            <a:endParaRPr sz="1400"/>
          </a:p>
          <a:p>
            <a:pPr lvl="0">
              <a:defRPr sz="1800"/>
            </a:pPr>
            <a:r>
              <a:rPr sz="1400"/>
              <a:t>ne pas rester bloquer</a:t>
            </a:r>
          </a:p>
        </p:txBody>
      </p:sp>
      <p:sp>
        <p:nvSpPr>
          <p:cNvPr id="241" name="Shape 241"/>
          <p:cNvSpPr/>
          <p:nvPr/>
        </p:nvSpPr>
        <p:spPr>
          <a:xfrm flipH="1" flipV="1">
            <a:off x="5200391" y="2842567"/>
            <a:ext cx="1884823" cy="1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4499772" y="2540866"/>
            <a:ext cx="661800" cy="689281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Thymio e</a:t>
            </a:r>
            <a:r>
              <a:rPr b="1" sz="3600"/>
              <a:t>xplorateur</a:t>
            </a:r>
          </a:p>
        </p:txBody>
      </p:sp>
      <p:pic>
        <p:nvPicPr>
          <p:cNvPr id="2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60772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4108651" y="1179221"/>
            <a:ext cx="440781" cy="428521"/>
          </a:xfrm>
          <a:prstGeom prst="roundRect">
            <a:avLst>
              <a:gd name="adj" fmla="val 4445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247" name="Shape 247"/>
          <p:cNvSpPr/>
          <p:nvPr/>
        </p:nvSpPr>
        <p:spPr>
          <a:xfrm>
            <a:off x="190007" y="2020938"/>
            <a:ext cx="1912874" cy="1101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charge le programme</a:t>
            </a:r>
            <a:endParaRPr sz="1400"/>
          </a:p>
          <a:p>
            <a:pPr lvl="0">
              <a:defRPr sz="1800"/>
            </a:pPr>
            <a:r>
              <a:rPr sz="1400"/>
              <a:t>dans le robot et teste !</a:t>
            </a:r>
            <a:endParaRPr sz="1400"/>
          </a:p>
          <a:p>
            <a:pPr lvl="0">
              <a:defRPr sz="1800"/>
            </a:pPr>
            <a:r>
              <a:rPr sz="1400"/>
              <a:t>tu peux le débrancher</a:t>
            </a:r>
            <a:endParaRPr sz="1400"/>
          </a:p>
          <a:p>
            <a:pPr lvl="0">
              <a:defRPr sz="1800"/>
            </a:pPr>
            <a:r>
              <a:rPr sz="1400"/>
              <a:t>pour qu’il explore</a:t>
            </a:r>
            <a:endParaRPr sz="1400"/>
          </a:p>
          <a:p>
            <a:pPr lvl="0">
              <a:defRPr sz="1800"/>
            </a:pPr>
            <a:r>
              <a:rPr sz="1400"/>
              <a:t>les environs</a:t>
            </a:r>
          </a:p>
        </p:txBody>
      </p:sp>
      <p:sp>
        <p:nvSpPr>
          <p:cNvPr id="248" name="Shape 248"/>
          <p:cNvSpPr/>
          <p:nvPr/>
        </p:nvSpPr>
        <p:spPr>
          <a:xfrm flipV="1">
            <a:off x="2071887" y="1617888"/>
            <a:ext cx="2083113" cy="837592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Comment le programmer ?</a:t>
            </a:r>
          </a:p>
        </p:txBody>
      </p:sp>
      <p:pic>
        <p:nvPicPr>
          <p:cNvPr id="4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4867" y="1113570"/>
            <a:ext cx="4054266" cy="361083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/>
          <p:nvPr/>
        </p:nvSpPr>
        <p:spPr>
          <a:xfrm>
            <a:off x="7299735" y="2942085"/>
            <a:ext cx="124056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Cartes actions</a:t>
            </a:r>
          </a:p>
        </p:txBody>
      </p:sp>
      <p:sp>
        <p:nvSpPr>
          <p:cNvPr id="42" name="Shape 42"/>
          <p:cNvSpPr/>
          <p:nvPr/>
        </p:nvSpPr>
        <p:spPr>
          <a:xfrm>
            <a:off x="2072125" y="3086496"/>
            <a:ext cx="498546" cy="1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2549052" y="1604433"/>
            <a:ext cx="661800" cy="2964128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44" name="Shape 44"/>
          <p:cNvSpPr/>
          <p:nvPr/>
        </p:nvSpPr>
        <p:spPr>
          <a:xfrm>
            <a:off x="5924632" y="1604433"/>
            <a:ext cx="661800" cy="2964128"/>
          </a:xfrm>
          <a:prstGeom prst="roundRect">
            <a:avLst>
              <a:gd name="adj" fmla="val 2878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45" name="Shape 45"/>
          <p:cNvSpPr/>
          <p:nvPr/>
        </p:nvSpPr>
        <p:spPr>
          <a:xfrm flipH="1">
            <a:off x="6600393" y="3072949"/>
            <a:ext cx="687200" cy="1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" name="Shape 46"/>
          <p:cNvSpPr/>
          <p:nvPr/>
        </p:nvSpPr>
        <p:spPr>
          <a:xfrm>
            <a:off x="429253" y="2942085"/>
            <a:ext cx="164582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Cartes évènements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Comment le programmer ?</a:t>
            </a:r>
          </a:p>
        </p:txBody>
      </p:sp>
      <p:pic>
        <p:nvPicPr>
          <p:cNvPr id="4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582869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3630746" y="1797473"/>
            <a:ext cx="1780908" cy="690987"/>
          </a:xfrm>
          <a:prstGeom prst="roundRect">
            <a:avLst>
              <a:gd name="adj" fmla="val 27569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51" name="Shape 51"/>
          <p:cNvSpPr/>
          <p:nvPr/>
        </p:nvSpPr>
        <p:spPr>
          <a:xfrm>
            <a:off x="230647" y="2427338"/>
            <a:ext cx="197216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Paire évènement/action</a:t>
            </a:r>
          </a:p>
        </p:txBody>
      </p:sp>
      <p:sp>
        <p:nvSpPr>
          <p:cNvPr id="52" name="Shape 52"/>
          <p:cNvSpPr/>
          <p:nvPr/>
        </p:nvSpPr>
        <p:spPr>
          <a:xfrm flipV="1">
            <a:off x="2216908" y="2236378"/>
            <a:ext cx="1389968" cy="330666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Comment le programmer ?</a:t>
            </a:r>
          </a:p>
        </p:txBody>
      </p:sp>
      <p:pic>
        <p:nvPicPr>
          <p:cNvPr id="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582869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4108651" y="1179221"/>
            <a:ext cx="440781" cy="428521"/>
          </a:xfrm>
          <a:prstGeom prst="roundRect">
            <a:avLst>
              <a:gd name="adj" fmla="val 4445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57" name="Shape 57"/>
          <p:cNvSpPr/>
          <p:nvPr/>
        </p:nvSpPr>
        <p:spPr>
          <a:xfrm>
            <a:off x="200167" y="2325738"/>
            <a:ext cx="1902629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charger le programme</a:t>
            </a:r>
            <a:endParaRPr sz="1400"/>
          </a:p>
          <a:p>
            <a:pPr lvl="0">
              <a:defRPr sz="1800"/>
            </a:pPr>
            <a:r>
              <a:rPr sz="1400"/>
              <a:t>dans le robot</a:t>
            </a:r>
          </a:p>
        </p:txBody>
      </p:sp>
      <p:sp>
        <p:nvSpPr>
          <p:cNvPr id="58" name="Shape 58"/>
          <p:cNvSpPr/>
          <p:nvPr/>
        </p:nvSpPr>
        <p:spPr>
          <a:xfrm flipV="1">
            <a:off x="2071887" y="1617888"/>
            <a:ext cx="2083113" cy="837592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/>
            </a:pPr>
            <a:r>
              <a:rPr b="1" sz="3600"/>
              <a:t>Comment le programmer ?</a:t>
            </a:r>
          </a:p>
        </p:txBody>
      </p:sp>
      <p:pic>
        <p:nvPicPr>
          <p:cNvPr id="6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117600"/>
            <a:ext cx="4051300" cy="3582869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4476951" y="1191921"/>
            <a:ext cx="440781" cy="428521"/>
          </a:xfrm>
          <a:prstGeom prst="roundRect">
            <a:avLst>
              <a:gd name="adj" fmla="val 44455"/>
            </a:avLst>
          </a:prstGeom>
          <a:ln w="25400">
            <a:solidFill>
              <a:srgbClr val="3A81BA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63" name="Shape 63"/>
          <p:cNvSpPr/>
          <p:nvPr/>
        </p:nvSpPr>
        <p:spPr>
          <a:xfrm>
            <a:off x="6946407" y="2325738"/>
            <a:ext cx="1823453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/>
            </a:pPr>
            <a:r>
              <a:rPr sz="1400"/>
              <a:t>arrêter le programme</a:t>
            </a:r>
            <a:endParaRPr sz="1400"/>
          </a:p>
          <a:p>
            <a:pPr lvl="0">
              <a:defRPr sz="1800"/>
            </a:pPr>
            <a:r>
              <a:rPr sz="1400"/>
              <a:t>dans le robot</a:t>
            </a:r>
          </a:p>
        </p:txBody>
      </p:sp>
      <p:sp>
        <p:nvSpPr>
          <p:cNvPr id="64" name="Shape 64"/>
          <p:cNvSpPr/>
          <p:nvPr/>
        </p:nvSpPr>
        <p:spPr>
          <a:xfrm flipH="1" flipV="1">
            <a:off x="4894218" y="1605544"/>
            <a:ext cx="2087013" cy="833018"/>
          </a:xfrm>
          <a:prstGeom prst="line">
            <a:avLst/>
          </a:prstGeom>
          <a:ln w="25400">
            <a:solidFill>
              <a:srgbClr val="3A81BA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6806" y="1327597"/>
            <a:ext cx="3970708" cy="1411905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title"/>
          </p:nvPr>
        </p:nvSpPr>
        <p:spPr>
          <a:xfrm>
            <a:off x="467360" y="2939018"/>
            <a:ext cx="8229601" cy="857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/>
          <a:lstStyle>
            <a:lvl1pPr algn="ctr"/>
          </a:lstStyle>
          <a:p>
            <a:pPr lvl="0">
              <a:defRPr b="0" sz="1800"/>
            </a:pPr>
            <a:r>
              <a:rPr b="1" sz="3600"/>
              <a:t>En couleur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A81BA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